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3"/>
  </p:notesMasterIdLst>
  <p:sldIdLst>
    <p:sldId id="256" r:id="rId2"/>
  </p:sldIdLst>
  <p:sldSz cx="6858000" cy="9144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p:restoredLeft sz="15620"/>
    <p:restoredTop sz="94660"/>
  </p:normalViewPr>
  <p:slideViewPr>
    <p:cSldViewPr>
      <p:cViewPr>
        <p:scale>
          <a:sx n="100" d="100"/>
          <a:sy n="100" d="100"/>
        </p:scale>
        <p:origin x="-4352" y="16"/>
      </p:cViewPr>
      <p:guideLst>
        <p:guide orient="horz" pos="2880"/>
        <p:guide pos="216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FAFE7536-B6E2-4CFC-AB5F-AE77A7C87614}" type="datetimeFigureOut">
              <a:rPr lang="en-US" smtClean="0"/>
              <a:pPr/>
              <a:t>12/7/15</a:t>
            </a:fld>
            <a:endParaRPr lang="en-US"/>
          </a:p>
        </p:txBody>
      </p:sp>
      <p:sp>
        <p:nvSpPr>
          <p:cNvPr id="4" name="Slide Image Placeholder 3"/>
          <p:cNvSpPr>
            <a:spLocks noGrp="1" noRot="1" noChangeAspect="1"/>
          </p:cNvSpPr>
          <p:nvPr>
            <p:ph type="sldImg" idx="2"/>
          </p:nvPr>
        </p:nvSpPr>
        <p:spPr>
          <a:xfrm>
            <a:off x="2119313" y="698500"/>
            <a:ext cx="2619375"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2E718F77-5383-4B1C-9C82-2FE0AEA1909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795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718F77-5383-4B1C-9C82-2FE0AEA19094}"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6080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2"/>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2AD336-6AB6-4066-8C86-D31773F9B77A}" type="datetimeFigureOut">
              <a:rPr lang="en-US" smtClean="0"/>
              <a:pPr/>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1795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AD336-6AB6-4066-8C86-D31773F9B77A}" type="datetimeFigureOut">
              <a:rPr lang="en-US" smtClean="0"/>
              <a:pPr/>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983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9"/>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AD336-6AB6-4066-8C86-D31773F9B77A}" type="datetimeFigureOut">
              <a:rPr lang="en-US" smtClean="0"/>
              <a:pPr/>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50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AD336-6AB6-4066-8C86-D31773F9B77A}" type="datetimeFigureOut">
              <a:rPr lang="en-US" smtClean="0"/>
              <a:pPr/>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8590866"/>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2AD336-6AB6-4066-8C86-D31773F9B77A}" type="datetimeFigureOut">
              <a:rPr lang="en-US" smtClean="0"/>
              <a:pPr/>
              <a:t>12/7/15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327722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2AD336-6AB6-4066-8C86-D31773F9B77A}" type="datetimeFigureOut">
              <a:rPr lang="en-US" smtClean="0"/>
              <a:pPr/>
              <a:t>12/7/15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77026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2AD336-6AB6-4066-8C86-D31773F9B77A}" type="datetimeFigureOut">
              <a:rPr lang="en-US" smtClean="0"/>
              <a:pPr/>
              <a:t>12/7/15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885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2AD336-6AB6-4066-8C86-D31773F9B77A}" type="datetimeFigureOut">
              <a:rPr lang="en-US" smtClean="0"/>
              <a:pPr/>
              <a:t>12/7/15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4333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D336-6AB6-4066-8C86-D31773F9B77A}" type="datetimeFigureOut">
              <a:rPr lang="en-US" smtClean="0"/>
              <a:pPr/>
              <a:t>12/7/15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742033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2AD336-6AB6-4066-8C86-D31773F9B77A}" type="datetimeFigureOut">
              <a:rPr lang="en-US" smtClean="0"/>
              <a:pPr/>
              <a:t>12/7/15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8790684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2AD336-6AB6-4066-8C86-D31773F9B77A}" type="datetimeFigureOut">
              <a:rPr lang="en-US" smtClean="0"/>
              <a:pPr/>
              <a:t>12/7/15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49165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32AD336-6AB6-4066-8C86-D31773F9B77A}" type="datetimeFigureOut">
              <a:rPr lang="en-US" smtClean="0"/>
              <a:pPr/>
              <a:t>12/7/15</a:t>
            </a:fld>
            <a:endParaRPr lang="en-US"/>
          </a:p>
        </p:txBody>
      </p:sp>
      <p:sp>
        <p:nvSpPr>
          <p:cNvPr id="5" name="Footer Placeholder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F7E61D8-483C-420F-9BAE-CAA0FF5092B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70714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afecommunitycoalition.net/donate" TargetMode="Externa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0962" y="323851"/>
            <a:ext cx="3846513" cy="1352550"/>
          </a:xfrm>
        </p:spPr>
        <p:txBody>
          <a:bodyPr>
            <a:normAutofit fontScale="90000"/>
          </a:bodyPr>
          <a:lstStyle/>
          <a:p>
            <a:r>
              <a:rPr lang="en-US" b="1" dirty="0" smtClean="0">
                <a:solidFill>
                  <a:schemeClr val="tx2">
                    <a:lumMod val="60000"/>
                    <a:lumOff val="40000"/>
                  </a:schemeClr>
                </a:solidFill>
                <a:latin typeface="Britannic Bold" pitchFamily="34" charset="0"/>
              </a:rPr>
              <a:t>Join Us This </a:t>
            </a:r>
            <a:br>
              <a:rPr lang="en-US" b="1" dirty="0" smtClean="0">
                <a:solidFill>
                  <a:schemeClr val="tx2">
                    <a:lumMod val="60000"/>
                    <a:lumOff val="40000"/>
                  </a:schemeClr>
                </a:solidFill>
                <a:latin typeface="Britannic Bold" pitchFamily="34" charset="0"/>
              </a:rPr>
            </a:br>
            <a:r>
              <a:rPr lang="en-US" b="1" dirty="0" smtClean="0">
                <a:solidFill>
                  <a:schemeClr val="tx2">
                    <a:lumMod val="60000"/>
                    <a:lumOff val="40000"/>
                  </a:schemeClr>
                </a:solidFill>
                <a:latin typeface="Britannic Bold" pitchFamily="34" charset="0"/>
              </a:rPr>
              <a:t>School Year!</a:t>
            </a:r>
            <a:endParaRPr lang="en-US" b="1" dirty="0">
              <a:solidFill>
                <a:schemeClr val="tx2">
                  <a:lumMod val="60000"/>
                  <a:lumOff val="40000"/>
                </a:schemeClr>
              </a:solidFill>
              <a:latin typeface="Britannic Bold" pitchFamily="34" charset="0"/>
            </a:endParaRPr>
          </a:p>
        </p:txBody>
      </p:sp>
      <p:sp>
        <p:nvSpPr>
          <p:cNvPr id="3" name="Subtitle 2"/>
          <p:cNvSpPr>
            <a:spLocks noGrp="1"/>
          </p:cNvSpPr>
          <p:nvPr>
            <p:ph type="subTitle" idx="1"/>
          </p:nvPr>
        </p:nvSpPr>
        <p:spPr>
          <a:xfrm>
            <a:off x="152400" y="6443662"/>
            <a:ext cx="6553200" cy="2471738"/>
          </a:xfrm>
          <a:ln>
            <a:solidFill>
              <a:srgbClr val="00B050"/>
            </a:solidFill>
          </a:ln>
        </p:spPr>
        <p:txBody>
          <a:bodyPr>
            <a:normAutofit fontScale="92500" lnSpcReduction="20000"/>
          </a:bodyPr>
          <a:lstStyle/>
          <a:p>
            <a:r>
              <a:rPr lang="en-US" sz="1600" dirty="0" smtClean="0">
                <a:solidFill>
                  <a:schemeClr val="accent1"/>
                </a:solidFill>
                <a:latin typeface="Britannic Bold" pitchFamily="34" charset="0"/>
              </a:rPr>
              <a:t>Support SCC’s efforts with a tax-deductible contribution.  Volunteer to help.</a:t>
            </a:r>
          </a:p>
          <a:p>
            <a:pPr algn="l"/>
            <a:r>
              <a:rPr lang="en-US" sz="1400" b="1" dirty="0" smtClean="0">
                <a:solidFill>
                  <a:schemeClr val="tx1"/>
                </a:solidFill>
                <a:latin typeface="Arial Narrow" pitchFamily="34" charset="0"/>
              </a:rPr>
              <a:t>Name</a:t>
            </a:r>
            <a:r>
              <a:rPr lang="en-US" sz="1400" dirty="0" smtClean="0">
                <a:solidFill>
                  <a:schemeClr val="tx1"/>
                </a:solidFill>
                <a:latin typeface="Britannic Bold" pitchFamily="34" charset="0"/>
              </a:rPr>
              <a:t>  __________________________________</a:t>
            </a:r>
          </a:p>
          <a:p>
            <a:pPr algn="l"/>
            <a:r>
              <a:rPr lang="en-US" sz="1400" b="1" dirty="0" smtClean="0">
                <a:solidFill>
                  <a:schemeClr val="tx1"/>
                </a:solidFill>
                <a:latin typeface="Arial Narrow" pitchFamily="34" charset="0"/>
              </a:rPr>
              <a:t>Address</a:t>
            </a:r>
            <a:r>
              <a:rPr lang="en-US" sz="1400" dirty="0" smtClean="0">
                <a:solidFill>
                  <a:schemeClr val="tx1"/>
                </a:solidFill>
                <a:latin typeface="Britannic Bold" pitchFamily="34" charset="0"/>
              </a:rPr>
              <a:t>  ________________________________</a:t>
            </a:r>
          </a:p>
          <a:p>
            <a:pPr algn="l"/>
            <a:r>
              <a:rPr lang="en-US" sz="1400" b="1" dirty="0" smtClean="0">
                <a:solidFill>
                  <a:schemeClr val="tx1"/>
                </a:solidFill>
                <a:latin typeface="Arial Narrow" pitchFamily="34" charset="0"/>
              </a:rPr>
              <a:t>E-mail</a:t>
            </a:r>
            <a:r>
              <a:rPr lang="en-US" sz="1400" dirty="0" smtClean="0">
                <a:solidFill>
                  <a:schemeClr val="tx1"/>
                </a:solidFill>
                <a:latin typeface="Britannic Bold" pitchFamily="34" charset="0"/>
              </a:rPr>
              <a:t>  _________________________________</a:t>
            </a:r>
            <a:r>
              <a:rPr lang="en-US" sz="1400" b="1" dirty="0" smtClean="0">
                <a:solidFill>
                  <a:schemeClr val="tx1"/>
                </a:solidFill>
                <a:latin typeface="Arial Narrow" pitchFamily="34" charset="0"/>
              </a:rPr>
              <a:t> Phone </a:t>
            </a:r>
            <a:r>
              <a:rPr lang="en-US" sz="1400" dirty="0" smtClean="0">
                <a:solidFill>
                  <a:schemeClr val="tx1"/>
                </a:solidFill>
                <a:latin typeface="Britannic Bold" pitchFamily="34" charset="0"/>
              </a:rPr>
              <a:t>________________</a:t>
            </a:r>
          </a:p>
          <a:p>
            <a:pPr algn="l"/>
            <a:r>
              <a:rPr lang="en-US" sz="1600" dirty="0" smtClean="0">
                <a:solidFill>
                  <a:schemeClr val="tx1"/>
                </a:solidFill>
                <a:latin typeface="Britannic Bold" pitchFamily="34" charset="0"/>
              </a:rPr>
              <a:t>____ </a:t>
            </a:r>
            <a:r>
              <a:rPr lang="en-US" sz="1200" b="1" dirty="0" smtClean="0">
                <a:solidFill>
                  <a:schemeClr val="tx1"/>
                </a:solidFill>
                <a:latin typeface="Arial Narrow" pitchFamily="34" charset="0"/>
              </a:rPr>
              <a:t>Yes, I would like to make a donation to the SCC to help continue its efforts in our community.</a:t>
            </a:r>
          </a:p>
          <a:p>
            <a:pPr algn="l"/>
            <a:r>
              <a:rPr lang="en-US" sz="1200" b="1" dirty="0" smtClean="0">
                <a:solidFill>
                  <a:schemeClr val="tx1"/>
                </a:solidFill>
                <a:latin typeface="Arial Narrow" pitchFamily="34" charset="0"/>
              </a:rPr>
              <a:t>_____  $20    ______ $35    _____  $50    _____  $100    _____  Other.</a:t>
            </a:r>
          </a:p>
          <a:p>
            <a:pPr algn="l"/>
            <a:endParaRPr lang="en-US" sz="1200" b="1" dirty="0" smtClean="0">
              <a:solidFill>
                <a:schemeClr val="tx1"/>
              </a:solidFill>
              <a:latin typeface="Arial Narrow" pitchFamily="34" charset="0"/>
            </a:endParaRPr>
          </a:p>
          <a:p>
            <a:r>
              <a:rPr lang="en-US" sz="800" b="1" dirty="0" smtClean="0">
                <a:solidFill>
                  <a:schemeClr val="tx1"/>
                </a:solidFill>
                <a:latin typeface="Arial Narrow" pitchFamily="34" charset="0"/>
              </a:rPr>
              <a:t>SCC is a 501©(3) organization.  Donations are tax-deductible to the fullest extent of the law.  </a:t>
            </a:r>
          </a:p>
          <a:p>
            <a:r>
              <a:rPr lang="en-US" sz="800" b="1" dirty="0" smtClean="0">
                <a:solidFill>
                  <a:schemeClr val="tx1"/>
                </a:solidFill>
                <a:latin typeface="Arial Narrow" pitchFamily="34" charset="0"/>
              </a:rPr>
              <a:t>Funds for this flyer are provided through a federal Drug Free Communities Support Program grant.</a:t>
            </a:r>
          </a:p>
          <a:p>
            <a:endParaRPr lang="en-US" sz="800" b="1" dirty="0" smtClean="0">
              <a:solidFill>
                <a:schemeClr val="tx1"/>
              </a:solidFill>
              <a:latin typeface="Arial Narrow" pitchFamily="34" charset="0"/>
            </a:endParaRPr>
          </a:p>
          <a:p>
            <a:r>
              <a:rPr lang="en-US" sz="1100" b="1" dirty="0" smtClean="0">
                <a:solidFill>
                  <a:schemeClr val="tx1"/>
                </a:solidFill>
                <a:latin typeface="Britannic Bold" pitchFamily="34" charset="0"/>
              </a:rPr>
              <a:t>Donations may be sent to SCC at P.O. Box 7001, McLean, VA 22106 or online </a:t>
            </a:r>
          </a:p>
          <a:p>
            <a:r>
              <a:rPr lang="en-US" sz="1100" b="1" dirty="0" smtClean="0">
                <a:solidFill>
                  <a:schemeClr val="tx1"/>
                </a:solidFill>
                <a:latin typeface="Britannic Bold" pitchFamily="34" charset="0"/>
              </a:rPr>
              <a:t>through PayPal at </a:t>
            </a:r>
            <a:r>
              <a:rPr lang="en-US" sz="1100" b="1" dirty="0" smtClean="0">
                <a:solidFill>
                  <a:schemeClr val="tx1"/>
                </a:solidFill>
                <a:latin typeface="Britannic Bold" pitchFamily="34" charset="0"/>
                <a:hlinkClick r:id="rId3"/>
              </a:rPr>
              <a:t>www.safecommunitycoalition.net/donate</a:t>
            </a:r>
            <a:r>
              <a:rPr lang="en-US" sz="1100" b="1" dirty="0" smtClean="0">
                <a:solidFill>
                  <a:schemeClr val="tx1"/>
                </a:solidFill>
                <a:latin typeface="Britannic Bold" pitchFamily="34" charset="0"/>
              </a:rPr>
              <a:t>.  Thank You!</a:t>
            </a:r>
          </a:p>
          <a:p>
            <a:endParaRPr lang="en-US" sz="1100" b="1" dirty="0" smtClean="0">
              <a:solidFill>
                <a:schemeClr val="tx1"/>
              </a:solidFill>
              <a:latin typeface="Britannic Bold" pitchFamily="34" charset="0"/>
            </a:endParaRPr>
          </a:p>
          <a:p>
            <a:pPr algn="l"/>
            <a:r>
              <a:rPr lang="en-US" sz="1200" b="1" dirty="0" smtClean="0">
                <a:solidFill>
                  <a:schemeClr val="tx1"/>
                </a:solidFill>
                <a:latin typeface="Arial Narrow" pitchFamily="34" charset="0"/>
              </a:rPr>
              <a:t>_____  </a:t>
            </a:r>
            <a:r>
              <a:rPr lang="en-US" sz="1600" b="1" dirty="0" smtClean="0">
                <a:solidFill>
                  <a:schemeClr val="tx1"/>
                </a:solidFill>
                <a:latin typeface="Britannic Bold" pitchFamily="34" charset="0"/>
              </a:rPr>
              <a:t>I want to help and volunteer with the Safe Community Coalition</a:t>
            </a:r>
          </a:p>
        </p:txBody>
      </p:sp>
      <p:sp>
        <p:nvSpPr>
          <p:cNvPr id="4" name="Rectangle 3"/>
          <p:cNvSpPr/>
          <p:nvPr/>
        </p:nvSpPr>
        <p:spPr>
          <a:xfrm>
            <a:off x="152400" y="152400"/>
            <a:ext cx="6553200" cy="8763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4800" y="304800"/>
            <a:ext cx="2139950" cy="1600200"/>
          </a:xfrm>
          <a:prstGeom prst="rect">
            <a:avLst/>
          </a:prstGeom>
        </p:spPr>
      </p:pic>
      <p:sp>
        <p:nvSpPr>
          <p:cNvPr id="7" name="Rectangle 6"/>
          <p:cNvSpPr/>
          <p:nvPr/>
        </p:nvSpPr>
        <p:spPr>
          <a:xfrm>
            <a:off x="152400" y="1752600"/>
            <a:ext cx="64008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2">
                    <a:lumMod val="60000"/>
                    <a:lumOff val="40000"/>
                  </a:schemeClr>
                </a:solidFill>
                <a:latin typeface="Britannic Bold" pitchFamily="34" charset="0"/>
              </a:rPr>
              <a:t>Let’s work together to keep our students safe and healthy.</a:t>
            </a:r>
            <a:endParaRPr lang="en-US" sz="1600" dirty="0">
              <a:solidFill>
                <a:schemeClr val="tx2">
                  <a:lumMod val="60000"/>
                  <a:lumOff val="40000"/>
                </a:schemeClr>
              </a:solidFill>
              <a:latin typeface="Britannic Bold" pitchFamily="34" charset="0"/>
            </a:endParaRPr>
          </a:p>
        </p:txBody>
      </p:sp>
      <p:sp>
        <p:nvSpPr>
          <p:cNvPr id="8" name="Rounded Rectangle 7"/>
          <p:cNvSpPr/>
          <p:nvPr/>
        </p:nvSpPr>
        <p:spPr>
          <a:xfrm>
            <a:off x="266700" y="2095500"/>
            <a:ext cx="6438900" cy="32385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latin typeface="Arial Narrow" pitchFamily="34" charset="0"/>
              </a:rPr>
              <a:t>Every year the Safe Community Coalition (SCC) reaches out to over 10,000 public and private school students in the McLean and Langley school districts.</a:t>
            </a:r>
          </a:p>
          <a:p>
            <a:endParaRPr lang="en-US" sz="1400" dirty="0" smtClean="0">
              <a:solidFill>
                <a:schemeClr val="tx1"/>
              </a:solidFill>
              <a:latin typeface="Arial Narrow" pitchFamily="34" charset="0"/>
            </a:endParaRPr>
          </a:p>
          <a:p>
            <a:pPr marL="285750" indent="-285750">
              <a:buFont typeface="Arial" pitchFamily="34" charset="0"/>
              <a:buChar char="•"/>
            </a:pPr>
            <a:r>
              <a:rPr lang="en-US" sz="1400" dirty="0">
                <a:solidFill>
                  <a:schemeClr val="tx1"/>
                </a:solidFill>
                <a:latin typeface="Arial Narrow" pitchFamily="34" charset="0"/>
              </a:rPr>
              <a:t>SCC works directly with elementary, middle, and high school students through our Youth Advisory Council, Ethics Days, sponsored speakers, </a:t>
            </a:r>
            <a:r>
              <a:rPr lang="en-US" sz="1400" b="1" dirty="0">
                <a:solidFill>
                  <a:srgbClr val="FF0000"/>
                </a:solidFill>
                <a:latin typeface="Arial Narrow" pitchFamily="34" charset="0"/>
              </a:rPr>
              <a:t>and other </a:t>
            </a:r>
            <a:r>
              <a:rPr lang="en-US" sz="1400" b="1" dirty="0" smtClean="0">
                <a:solidFill>
                  <a:srgbClr val="FF0000"/>
                </a:solidFill>
                <a:latin typeface="Arial Narrow" pitchFamily="34" charset="0"/>
              </a:rPr>
              <a:t>educational  events.</a:t>
            </a:r>
          </a:p>
          <a:p>
            <a:endParaRPr lang="en-US" sz="1400" dirty="0">
              <a:solidFill>
                <a:schemeClr val="tx1"/>
              </a:solidFill>
              <a:latin typeface="Arial Narrow" pitchFamily="34" charset="0"/>
            </a:endParaRPr>
          </a:p>
          <a:p>
            <a:pPr marL="285750" indent="-285750">
              <a:buFont typeface="Arial" pitchFamily="34" charset="0"/>
              <a:buChar char="•"/>
            </a:pPr>
            <a:r>
              <a:rPr lang="en-US" sz="1400" dirty="0" smtClean="0">
                <a:solidFill>
                  <a:schemeClr val="tx1"/>
                </a:solidFill>
                <a:latin typeface="Arial Narrow" pitchFamily="34" charset="0"/>
              </a:rPr>
              <a:t>SCC’s community meetings and programs focus on </a:t>
            </a:r>
            <a:r>
              <a:rPr lang="en-US" sz="1400" b="1" dirty="0" smtClean="0">
                <a:solidFill>
                  <a:srgbClr val="FF0000"/>
                </a:solidFill>
                <a:latin typeface="Arial Narrow" pitchFamily="34" charset="0"/>
              </a:rPr>
              <a:t>youth mental wellness, coping mechanisms,</a:t>
            </a:r>
            <a:r>
              <a:rPr lang="en-US" sz="1400" dirty="0" smtClean="0">
                <a:solidFill>
                  <a:schemeClr val="tx1"/>
                </a:solidFill>
                <a:latin typeface="Arial Narrow" pitchFamily="34" charset="0"/>
              </a:rPr>
              <a:t> and current issues of importance raised by members of the community. </a:t>
            </a:r>
          </a:p>
          <a:p>
            <a:endParaRPr lang="en-US" sz="1400" dirty="0">
              <a:solidFill>
                <a:schemeClr val="tx1"/>
              </a:solidFill>
              <a:latin typeface="Arial Narrow" pitchFamily="34" charset="0"/>
            </a:endParaRPr>
          </a:p>
          <a:p>
            <a:r>
              <a:rPr lang="en-US" sz="1400" dirty="0" smtClean="0">
                <a:solidFill>
                  <a:schemeClr val="tx1"/>
                </a:solidFill>
                <a:latin typeface="Arial Narrow" pitchFamily="34" charset="0"/>
              </a:rPr>
              <a:t>These community-based efforts are working.  Last year, the SCC brought Brad Sachs, Ph.D. to the Alden Theater to discuss how to build resiliency in our youth.  We hosted critical presentations on stress and teen depression for parents and high schools students.  We coordinated community-wide efforts to support ethical decision making in our middle and high schools.  </a:t>
            </a:r>
            <a:r>
              <a:rPr lang="en-US" sz="1400" b="1" i="1" dirty="0" smtClean="0">
                <a:solidFill>
                  <a:schemeClr val="tx1"/>
                </a:solidFill>
                <a:latin typeface="Arial Narrow" pitchFamily="34" charset="0"/>
              </a:rPr>
              <a:t>To continue this important work, we need your help. </a:t>
            </a:r>
          </a:p>
          <a:p>
            <a:r>
              <a:rPr lang="en-US" sz="1400" dirty="0" smtClean="0">
                <a:solidFill>
                  <a:schemeClr val="tx1"/>
                </a:solidFill>
                <a:latin typeface="Arial Narrow" pitchFamily="34" charset="0"/>
              </a:rPr>
              <a:t>  </a:t>
            </a:r>
          </a:p>
        </p:txBody>
      </p:sp>
      <p:sp>
        <p:nvSpPr>
          <p:cNvPr id="9" name="Rectangle 8"/>
          <p:cNvSpPr/>
          <p:nvPr/>
        </p:nvSpPr>
        <p:spPr>
          <a:xfrm>
            <a:off x="304800" y="5562600"/>
            <a:ext cx="6248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smtClean="0">
                <a:solidFill>
                  <a:srgbClr val="FF0000"/>
                </a:solidFill>
                <a:latin typeface="Britannic Bold"/>
                <a:cs typeface="Britannic Bold"/>
              </a:rPr>
              <a:t>We receive no federal</a:t>
            </a:r>
            <a:r>
              <a:rPr lang="en-US" sz="1400" smtClean="0">
                <a:solidFill>
                  <a:srgbClr val="FF0000"/>
                </a:solidFill>
                <a:latin typeface="Britannic Bold"/>
                <a:cs typeface="Britannic Bold"/>
              </a:rPr>
              <a:t>, state or </a:t>
            </a:r>
            <a:r>
              <a:rPr lang="en-US" sz="1400" dirty="0" smtClean="0">
                <a:solidFill>
                  <a:srgbClr val="FF0000"/>
                </a:solidFill>
                <a:latin typeface="Britannic Bold"/>
                <a:cs typeface="Britannic Bold"/>
              </a:rPr>
              <a:t>county money</a:t>
            </a:r>
            <a:r>
              <a:rPr lang="en-US" sz="1400" dirty="0" smtClean="0">
                <a:solidFill>
                  <a:schemeClr val="tx1"/>
                </a:solidFill>
                <a:latin typeface="Britannic Bold"/>
                <a:cs typeface="Britannic Bold"/>
              </a:rPr>
              <a:t>. We </a:t>
            </a:r>
            <a:r>
              <a:rPr lang="en-US" sz="1400" dirty="0">
                <a:solidFill>
                  <a:schemeClr val="tx1"/>
                </a:solidFill>
                <a:latin typeface="Britannic Bold"/>
                <a:cs typeface="Britannic Bold"/>
              </a:rPr>
              <a:t>need </a:t>
            </a:r>
            <a:r>
              <a:rPr lang="en-US" sz="1400" dirty="0" smtClean="0">
                <a:solidFill>
                  <a:schemeClr val="tx1"/>
                </a:solidFill>
                <a:latin typeface="Britannic Bold"/>
                <a:cs typeface="Britannic Bold"/>
              </a:rPr>
              <a:t>active partners and financial donations to continue our efforts in our </a:t>
            </a:r>
            <a:r>
              <a:rPr lang="en-US" sz="1400" dirty="0" smtClean="0">
                <a:solidFill>
                  <a:srgbClr val="FF0000"/>
                </a:solidFill>
                <a:latin typeface="Britannic Bold"/>
                <a:cs typeface="Britannic Bold"/>
              </a:rPr>
              <a:t>local</a:t>
            </a:r>
            <a:r>
              <a:rPr lang="en-US" sz="1400" dirty="0" smtClean="0">
                <a:solidFill>
                  <a:schemeClr val="tx1"/>
                </a:solidFill>
                <a:latin typeface="Britannic Bold"/>
                <a:cs typeface="Britannic Bold"/>
              </a:rPr>
              <a:t> community! </a:t>
            </a:r>
          </a:p>
          <a:p>
            <a:pPr algn="ctr"/>
            <a:r>
              <a:rPr lang="en-US" sz="1400" dirty="0" smtClean="0">
                <a:solidFill>
                  <a:schemeClr val="tx1"/>
                </a:solidFill>
                <a:latin typeface="Britannic Bold"/>
                <a:cs typeface="Britannic Bold"/>
              </a:rPr>
              <a:t> </a:t>
            </a:r>
            <a:r>
              <a:rPr lang="en-US" sz="1400" dirty="0">
                <a:solidFill>
                  <a:schemeClr val="tx1"/>
                </a:solidFill>
                <a:latin typeface="Britannic Bold" pitchFamily="34" charset="0"/>
              </a:rPr>
              <a:t>Learn more </a:t>
            </a:r>
            <a:r>
              <a:rPr lang="en-US" sz="1400" dirty="0" smtClean="0">
                <a:solidFill>
                  <a:schemeClr val="tx1"/>
                </a:solidFill>
                <a:latin typeface="Britannic Bold" pitchFamily="34" charset="0"/>
              </a:rPr>
              <a:t>at </a:t>
            </a:r>
            <a:r>
              <a:rPr lang="en-US" sz="1400" dirty="0" err="1" smtClean="0">
                <a:solidFill>
                  <a:schemeClr val="tx2">
                    <a:lumMod val="60000"/>
                    <a:lumOff val="40000"/>
                  </a:schemeClr>
                </a:solidFill>
                <a:latin typeface="Britannic Bold" pitchFamily="34" charset="0"/>
              </a:rPr>
              <a:t>www.safecommunitycoalition.net</a:t>
            </a:r>
            <a:endParaRPr lang="en-US" sz="1400" dirty="0">
              <a:solidFill>
                <a:schemeClr val="tx2">
                  <a:lumMod val="60000"/>
                  <a:lumOff val="40000"/>
                </a:schemeClr>
              </a:solidFill>
              <a:latin typeface="Britannic Bold" pitchFamily="34" charset="0"/>
            </a:endParaRPr>
          </a:p>
          <a:p>
            <a:pPr algn="ctr"/>
            <a:endParaRPr lang="en-US" sz="1400" dirty="0" smtClean="0">
              <a:solidFill>
                <a:schemeClr val="tx1"/>
              </a:solidFill>
              <a:latin typeface="Britannic Bold"/>
              <a:cs typeface="Britannic Bold"/>
            </a:endParaRPr>
          </a:p>
          <a:p>
            <a:pPr algn="ctr"/>
            <a:endParaRPr lang="en-US" sz="1400" dirty="0" smtClean="0">
              <a:solidFill>
                <a:schemeClr val="tx1"/>
              </a:solidFill>
              <a:latin typeface="Britannic Bold"/>
              <a:cs typeface="Britannic Bold"/>
            </a:endParaRPr>
          </a:p>
          <a:p>
            <a:pPr algn="ctr"/>
            <a:endParaRPr lang="en-US" sz="1400" dirty="0">
              <a:solidFill>
                <a:schemeClr val="tx1"/>
              </a:solidFill>
              <a:latin typeface="Britannic Bold"/>
              <a:cs typeface="Britannic Bold"/>
            </a:endParaRPr>
          </a:p>
        </p:txBody>
      </p:sp>
      <p:sp>
        <p:nvSpPr>
          <p:cNvPr id="10" name="Rectangle 9"/>
          <p:cNvSpPr/>
          <p:nvPr/>
        </p:nvSpPr>
        <p:spPr>
          <a:xfrm>
            <a:off x="266700" y="1905000"/>
            <a:ext cx="6172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solidFill>
              <a:latin typeface="Britannic Bold"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5451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TotalTime>
  <Words>351</Words>
  <Application>Microsoft Macintosh PowerPoint</Application>
  <PresentationFormat>On-screen Show (4:3)</PresentationFormat>
  <Paragraphs>28</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Join Us This  School Year!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 Us This  School Year!</dc:title>
  <dc:creator>Melinda</dc:creator>
  <cp:lastModifiedBy>Laurie  Buchanan</cp:lastModifiedBy>
  <cp:revision>32</cp:revision>
  <cp:lastPrinted>2013-08-07T16:30:38Z</cp:lastPrinted>
  <dcterms:created xsi:type="dcterms:W3CDTF">2015-12-07T18:00:41Z</dcterms:created>
  <dcterms:modified xsi:type="dcterms:W3CDTF">2015-12-07T18:01:05Z</dcterms:modified>
</cp:coreProperties>
</file>